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828800"/>
            <a:ext cx="94183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6800" b="1">
                <a:solidFill>
                  <a:srgbClr val="D4A853"/>
                </a:solidFill>
                <a:latin typeface="微软雅黑"/>
              </a:defRPr>
            </a:pPr>
            <a:r>
              <a:t>老板如何上AI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3108960"/>
            <a:ext cx="9418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选对了一起赢，选错了被同行卷走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02336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今天跟你分享老板上AI的上中下三策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566928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8A6E2E"/>
                </a:solidFill>
                <a:latin typeface="微软雅黑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面对AI，老板只有三条路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你对照一下，看看自己在哪一条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737360"/>
            <a:ext cx="91440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4000" b="1">
                <a:solidFill>
                  <a:srgbClr val="22C55E"/>
                </a:solidFill>
                <a:latin typeface="微软雅黑"/>
              </a:defRPr>
            </a:pPr>
            <a:r>
              <a:t>⬆  上策</a:t>
            </a:r>
          </a:p>
          <a:p>
            <a:pPr algn="l">
              <a:spcAft>
                <a:spcPts val="600"/>
              </a:spcAft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拥抱AI，带关键员工一起卷同行</a:t>
            </a:r>
          </a:p>
          <a:p>
            <a:pPr algn="l">
              <a:spcAft>
                <a:spcPts val="600"/>
              </a:spcAft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员工变强、拿高薪，你拿市场，两全其美</a:t>
            </a:r>
          </a:p>
          <a:p>
            <a:pPr algn="l">
              <a:spcAft>
                <a:spcPts val="600"/>
              </a:spcAft>
              <a:defRPr sz="10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4000" b="1">
                <a:solidFill>
                  <a:srgbClr val="F59E0B"/>
                </a:solidFill>
                <a:latin typeface="微软雅黑"/>
              </a:defRPr>
            </a:pPr>
            <a:r>
              <a:t>◀  中策</a:t>
            </a:r>
          </a:p>
          <a:p>
            <a:pPr algn="l">
              <a:spcAft>
                <a:spcPts val="600"/>
              </a:spcAft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拥抱AI，但只卷自己</a:t>
            </a:r>
          </a:p>
          <a:p>
            <a:pPr algn="l">
              <a:spcAft>
                <a:spcPts val="600"/>
              </a:spcAft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老板一个人扛，员工没成长，天花板有限</a:t>
            </a:r>
          </a:p>
          <a:p>
            <a:pPr algn="l">
              <a:spcAft>
                <a:spcPts val="600"/>
              </a:spcAft>
              <a:defRPr sz="10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4000" b="1">
                <a:solidFill>
                  <a:srgbClr val="EF4444"/>
                </a:solidFill>
                <a:latin typeface="微软雅黑"/>
              </a:defRPr>
            </a:pPr>
            <a:r>
              <a:t>⬇  下策</a:t>
            </a:r>
          </a:p>
          <a:p>
            <a:pPr algn="l">
              <a:spcAft>
                <a:spcPts val="600"/>
              </a:spcAft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逃避AI，甚至抵抗AI</a:t>
            </a:r>
          </a:p>
          <a:p>
            <a:pPr algn="l">
              <a:spcAft>
                <a:spcPts val="600"/>
              </a:spcAft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三年后市场份额被吃掉，核心员工跑了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22C55E"/>
                </a:solidFill>
                <a:latin typeface="微软雅黑"/>
              </a:defRPr>
            </a:pPr>
            <a:r>
              <a:t>上策：带团队卷同行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FAFAFF"/>
                </a:solidFill>
                <a:latin typeface="微软雅黑"/>
              </a:defRPr>
            </a:pPr>
            <a:r>
              <a:t>老板和员工一起赢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828800"/>
            <a:ext cx="91440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同行不上AI，你上</a:t>
            </a:r>
          </a:p>
          <a:p>
            <a:pPr algn="l">
              <a:spcAft>
                <a:spcPts val="600"/>
              </a:spcAft>
              <a:defRPr sz="4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同行的员工不用AI，你的员工用AI</a:t>
            </a:r>
          </a:p>
          <a:p>
            <a:pPr algn="l">
              <a:spcAft>
                <a:spcPts val="600"/>
              </a:spcAft>
              <a:defRPr sz="4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400" b="1">
                <a:solidFill>
                  <a:srgbClr val="D4A853"/>
                </a:solidFill>
                <a:latin typeface="微软雅黑"/>
              </a:defRPr>
            </a:pPr>
            <a:r>
              <a:t>你的效率比他高，成本比他低，反应比他快</a:t>
            </a:r>
          </a:p>
          <a:p>
            <a:pPr algn="l">
              <a:spcAft>
                <a:spcPts val="600"/>
              </a:spcAft>
              <a:defRPr sz="3600" b="1">
                <a:solidFill>
                  <a:srgbClr val="FAFAFF"/>
                </a:solidFill>
                <a:latin typeface="微软雅黑"/>
              </a:defRPr>
            </a:pPr>
            <a:r>
              <a:t>他怎么跟你打？</a:t>
            </a:r>
          </a:p>
          <a:p>
            <a:pPr algn="l">
              <a:spcAft>
                <a:spcPts val="600"/>
              </a:spcAft>
              <a:defRPr sz="10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你的员工因AI能力变强，直接面对市场，交付成果</a:t>
            </a:r>
          </a:p>
          <a:p>
            <a:pPr algn="l">
              <a:spcAft>
                <a:spcPts val="600"/>
              </a:spcAft>
              <a:defRPr sz="3200" b="1">
                <a:solidFill>
                  <a:srgbClr val="22C55E"/>
                </a:solidFill>
                <a:latin typeface="微软雅黑"/>
              </a:defRPr>
            </a:pPr>
            <a:r>
              <a:t>他们拿高薪，你拿市场，两全其美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F59E0B"/>
                </a:solidFill>
                <a:latin typeface="微软雅黑"/>
              </a:defRPr>
            </a:pPr>
            <a:r>
              <a:t>中策：只卷自己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FAFAFF"/>
                </a:solidFill>
                <a:latin typeface="微软雅黑"/>
              </a:defRPr>
            </a:pPr>
            <a:r>
              <a:t>老板一个人赢，但天花板有限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老板用AI降本增效</a:t>
            </a:r>
          </a:p>
          <a:p>
            <a:pPr algn="l">
              <a:spcAft>
                <a:spcPts val="600"/>
              </a:spcAft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内部成本砍下来、效率提上去</a:t>
            </a:r>
          </a:p>
          <a:p>
            <a:pPr algn="l">
              <a:spcAft>
                <a:spcPts val="600"/>
              </a:spcAft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老板自己成为AI时代得利者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1">
                <a:solidFill>
                  <a:srgbClr val="F59E0B"/>
                </a:solidFill>
                <a:latin typeface="微软雅黑"/>
              </a:defRPr>
            </a:pPr>
            <a:r>
              <a:t>但是——</a:t>
            </a:r>
          </a:p>
          <a:p>
            <a:pPr algn="l">
              <a:spcAft>
                <a:spcPts val="600"/>
              </a:spcAft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员工的认知没跟上</a:t>
            </a:r>
          </a:p>
          <a:p>
            <a:pPr algn="l">
              <a:spcAft>
                <a:spcPts val="600"/>
              </a:spcAft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工具没跟上</a:t>
            </a:r>
          </a:p>
          <a:p>
            <a:pPr algn="l">
              <a:spcAft>
                <a:spcPts val="600"/>
              </a:spcAft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资产也没沉淀下来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400" b="1">
                <a:solidFill>
                  <a:srgbClr val="EF4444"/>
                </a:solidFill>
                <a:latin typeface="微软雅黑"/>
              </a:defRPr>
            </a:pPr>
            <a:r>
              <a:t>最后老板一个人扛</a:t>
            </a:r>
          </a:p>
          <a:p>
            <a:pPr algn="l">
              <a:spcAft>
                <a:spcPts val="600"/>
              </a:spcAft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员工没成长、没受益，留不住人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0" y="1828800"/>
            <a:ext cx="45720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000" b="1">
                <a:solidFill>
                  <a:srgbClr val="F59E0B"/>
                </a:solidFill>
                <a:latin typeface="微软雅黑"/>
              </a:defRPr>
            </a:pPr>
            <a:r>
              <a:t>⚠ 结果</a:t>
            </a:r>
          </a:p>
          <a:p>
            <a:pPr algn="l">
              <a:spcAft>
                <a:spcPts val="600"/>
              </a:spcAft>
              <a:defRPr sz="6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600" b="1">
                <a:solidFill>
                  <a:srgbClr val="FAFAFF"/>
                </a:solidFill>
                <a:latin typeface="微软雅黑"/>
              </a:defRPr>
            </a:pPr>
            <a:r>
              <a:t>公司天花板有限</a:t>
            </a:r>
          </a:p>
          <a:p>
            <a:pPr algn="l">
              <a:spcAft>
                <a:spcPts val="600"/>
              </a:spcAft>
              <a:defRPr sz="3600" b="1">
                <a:solidFill>
                  <a:srgbClr val="FAFAFF"/>
                </a:solidFill>
                <a:latin typeface="微软雅黑"/>
              </a:defRPr>
            </a:pPr>
            <a:r>
              <a:t>长远看，人才流失</a:t>
            </a:r>
          </a:p>
          <a:p>
            <a:pPr algn="l">
              <a:spcAft>
                <a:spcPts val="600"/>
              </a:spcAft>
              <a:defRPr sz="3600" b="1">
                <a:solidFill>
                  <a:srgbClr val="FAFAFF"/>
                </a:solidFill>
                <a:latin typeface="微软雅黑"/>
              </a:defRPr>
            </a:pPr>
            <a:r>
              <a:t>终究跑不快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EF4444"/>
                </a:solidFill>
                <a:latin typeface="微软雅黑"/>
              </a:defRPr>
            </a:pPr>
            <a:r>
              <a:t>下策：逃避AI，等于被淘汰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EF4444"/>
                </a:solidFill>
                <a:latin typeface="微软雅黑"/>
              </a:defRPr>
            </a:pPr>
            <a:r>
              <a:t>没有赢家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不相信AI能改变什么</a:t>
            </a:r>
          </a:p>
          <a:p>
            <a:pPr algn="l">
              <a:spcAft>
                <a:spcPts val="600"/>
              </a:spcAft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不愿花时间了解</a:t>
            </a:r>
          </a:p>
          <a:p>
            <a:pPr algn="l">
              <a:spcAft>
                <a:spcPts val="600"/>
              </a:spcAft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员工提建议也不听</a:t>
            </a:r>
          </a:p>
          <a:p>
            <a:pPr algn="l">
              <a:spcAft>
                <a:spcPts val="600"/>
              </a:spcAft>
              <a:defRPr sz="10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1">
                <a:solidFill>
                  <a:srgbClr val="FAFAFF"/>
                </a:solidFill>
                <a:latin typeface="微软雅黑"/>
              </a:defRPr>
            </a:pPr>
            <a:r>
              <a:t>你以为你守得住</a:t>
            </a:r>
          </a:p>
          <a:p>
            <a:pPr algn="l">
              <a:spcAft>
                <a:spcPts val="600"/>
              </a:spcAft>
              <a:defRPr sz="6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1">
                <a:solidFill>
                  <a:srgbClr val="F59E0B"/>
                </a:solidFill>
                <a:latin typeface="微软雅黑"/>
              </a:defRPr>
            </a:pPr>
            <a:r>
              <a:t>但你的同行里面——</a:t>
            </a:r>
          </a:p>
          <a:p>
            <a:pPr algn="l">
              <a:spcAft>
                <a:spcPts val="600"/>
              </a:spcAft>
              <a:defRPr sz="3200" b="1">
                <a:solidFill>
                  <a:srgbClr val="D4A853"/>
                </a:solidFill>
                <a:latin typeface="微软雅黑"/>
              </a:defRPr>
            </a:pPr>
            <a:r>
              <a:t>总有人选了上策</a:t>
            </a:r>
          </a:p>
          <a:p>
            <a:pPr algn="l">
              <a:spcAft>
                <a:spcPts val="600"/>
              </a:spcAft>
              <a:defRPr sz="3200" b="1">
                <a:solidFill>
                  <a:srgbClr val="D4A853"/>
                </a:solidFill>
                <a:latin typeface="微软雅黑"/>
              </a:defRPr>
            </a:pPr>
            <a:r>
              <a:t>总有人带着团队在卷你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0" y="1828800"/>
            <a:ext cx="45720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000" b="1">
                <a:solidFill>
                  <a:srgbClr val="EF4444"/>
                </a:solidFill>
                <a:latin typeface="微软雅黑"/>
              </a:defRPr>
            </a:pPr>
            <a:r>
              <a:t>三年后回头看</a:t>
            </a:r>
          </a:p>
          <a:p>
            <a:pPr algn="l">
              <a:spcAft>
                <a:spcPts val="600"/>
              </a:spcAft>
              <a:defRPr sz="6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600" b="1">
                <a:solidFill>
                  <a:srgbClr val="FAFAFF"/>
                </a:solidFill>
                <a:latin typeface="微软雅黑"/>
              </a:defRPr>
            </a:pPr>
            <a:r>
              <a:t>市场份额被人吃干净</a:t>
            </a:r>
          </a:p>
          <a:p>
            <a:pPr algn="l">
              <a:spcAft>
                <a:spcPts val="600"/>
              </a:spcAft>
              <a:defRPr sz="3600" b="1">
                <a:solidFill>
                  <a:srgbClr val="FAFAFF"/>
                </a:solidFill>
                <a:latin typeface="微软雅黑"/>
              </a:defRPr>
            </a:pPr>
            <a:r>
              <a:t>核心员工也跑了</a:t>
            </a:r>
          </a:p>
          <a:p>
            <a:pPr algn="l">
              <a:spcAft>
                <a:spcPts val="600"/>
              </a:spcAft>
              <a:defRPr sz="10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4000" b="1">
                <a:solidFill>
                  <a:srgbClr val="EF4444"/>
                </a:solidFill>
                <a:latin typeface="微软雅黑"/>
              </a:defRPr>
            </a:pPr>
            <a:r>
              <a:t>你拿什么追？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645920"/>
            <a:ext cx="94183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22C55E"/>
                </a:solidFill>
                <a:latin typeface="微软雅黑"/>
              </a:defRPr>
            </a:pPr>
            <a:r>
              <a:t>上策卷同行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560320"/>
            <a:ext cx="94183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59E0B"/>
                </a:solidFill>
                <a:latin typeface="微软雅黑"/>
              </a:defRPr>
            </a:pPr>
            <a:r>
              <a:t>中策卷自己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3474720"/>
            <a:ext cx="94183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EF4444"/>
                </a:solidFill>
                <a:latin typeface="微软雅黑"/>
              </a:defRPr>
            </a:pPr>
            <a:r>
              <a:t>下策被人卷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4846320"/>
            <a:ext cx="8503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0">
                <a:solidFill>
                  <a:srgbClr val="DADAE2"/>
                </a:solidFill>
                <a:latin typeface="微软雅黑"/>
              </a:defRPr>
            </a:pPr>
            <a:r>
              <a:t>AI时代，选择比努力重要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097280"/>
            <a:ext cx="94183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想搭建公司上AI的底层框架？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011680"/>
            <a:ext cx="9418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看我们如何为每个员工配置替身，保护各岗位AI资产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3017520"/>
            <a:ext cx="3931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D4A853"/>
                </a:solidFill>
                <a:latin typeface="微软雅黑"/>
              </a:defRPr>
            </a:pPr>
            <a:r>
              <a:t>💬  评论区留下你的行业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420624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0">
                <a:solidFill>
                  <a:srgbClr val="FAFAFF"/>
                </a:solidFill>
                <a:latin typeface="微软雅黑"/>
              </a:defRPr>
            </a:pPr>
            <a:r>
              <a:t>关注我，一起搭企业 AI 落地框架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566928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8A6E2E"/>
                </a:solidFill>
                <a:latin typeface="微软雅黑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